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70" r:id="rId10"/>
    <p:sldId id="261" r:id="rId11"/>
    <p:sldId id="262" r:id="rId12"/>
    <p:sldId id="263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8299581833404539E-2"/>
          <c:y val="9.1877100184772201E-2"/>
          <c:w val="0.60676734658348386"/>
          <c:h val="0.73302239843632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Какие лампы используете?</c:v>
                </c:pt>
              </c:strCache>
            </c:strRef>
          </c:tx>
          <c:spPr>
            <a:solidFill>
              <a:srgbClr val="9999FF"/>
            </a:solidFill>
            <a:ln w="12688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999FF"/>
              </a:solidFill>
              <a:ln w="12688">
                <a:solidFill>
                  <a:schemeClr val="accent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99FF"/>
              </a:solidFill>
              <a:ln w="12688">
                <a:solidFill>
                  <a:schemeClr val="accent6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Энергосберегающие</c:v>
                </c:pt>
                <c:pt idx="1">
                  <c:v>Светодиодные</c:v>
                </c:pt>
                <c:pt idx="2">
                  <c:v>Накаливания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111</c:v>
                </c:pt>
                <c:pt idx="1">
                  <c:v>29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58304"/>
        <c:axId val="140783616"/>
        <c:axId val="0"/>
      </c:bar3DChart>
      <c:catAx>
        <c:axId val="13825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78361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40783616"/>
        <c:scaling>
          <c:orientation val="minMax"/>
        </c:scaling>
        <c:delete val="0"/>
        <c:axPos val="l"/>
        <c:majorGridlines>
          <c:spPr>
            <a:ln w="317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825830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7"/>
      <c:hPercent val="59"/>
      <c:rotY val="32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90212071778142E-2"/>
          <c:y val="6.1224489795918366E-2"/>
          <c:w val="0.57585644371941269"/>
          <c:h val="0.693877551020408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Куда выбрасываете энергосберегающие лампы ?</c:v>
                </c:pt>
              </c:strCache>
            </c:strRef>
          </c:tx>
          <c:spPr>
            <a:solidFill>
              <a:srgbClr val="9999FF"/>
            </a:solidFill>
            <a:ln w="1267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Не выбрасываете</c:v>
                </c:pt>
                <c:pt idx="1">
                  <c:v>в ЖЭК</c:v>
                </c:pt>
                <c:pt idx="2">
                  <c:v>Мусорный контейнер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32</c:v>
                </c:pt>
                <c:pt idx="1">
                  <c:v>26</c:v>
                </c:pt>
                <c:pt idx="2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418048"/>
        <c:axId val="50419584"/>
        <c:axId val="0"/>
      </c:bar3DChart>
      <c:catAx>
        <c:axId val="5041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4195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0419584"/>
        <c:scaling>
          <c:orientation val="minMax"/>
        </c:scaling>
        <c:delete val="0"/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418048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64609556583921923"/>
          <c:y val="0.32376725626651293"/>
          <c:w val="0.32789559543230018"/>
          <c:h val="0.16326530612244897"/>
        </c:manualLayout>
      </c:layout>
      <c:overlay val="0"/>
      <c:spPr>
        <a:noFill/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983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7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844626445105735E-2"/>
          <c:y val="0.20755701388210765"/>
          <c:w val="0.52470785758510474"/>
          <c:h val="0.6513161493703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8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Ацетон</c:v>
                </c:pt>
                <c:pt idx="1">
                  <c:v>Ртуть</c:v>
                </c:pt>
                <c:pt idx="2">
                  <c:v>Плутоний</c:v>
                </c:pt>
                <c:pt idx="3">
                  <c:v>Гелий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132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569216"/>
        <c:axId val="138570752"/>
        <c:axId val="0"/>
      </c:bar3DChart>
      <c:catAx>
        <c:axId val="1385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857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570752"/>
        <c:scaling>
          <c:orientation val="minMax"/>
        </c:scaling>
        <c:delete val="0"/>
        <c:axPos val="l"/>
        <c:majorGridlines>
          <c:spPr>
            <a:ln w="317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8569216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.62750531294797507"/>
          <c:y val="0.35076977112646351"/>
          <c:w val="4.9079754601226995E-2"/>
          <c:h val="7.4303405572755415E-2"/>
        </c:manualLayout>
      </c:layout>
      <c:overlay val="0"/>
      <c:spPr>
        <a:noFill/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109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0.3866</cdr:x>
      <cdr:y>0.82173</cdr:y>
    </cdr:from>
    <cdr:to>
      <cdr:x>0.57216</cdr:x>
      <cdr:y>0.87357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0300" y="3077043"/>
          <a:ext cx="1296144" cy="194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Светодиодные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0.64433</cdr:x>
      <cdr:y>0.36537</cdr:y>
    </cdr:from>
    <cdr:to>
      <cdr:x>0.98454</cdr:x>
      <cdr:y>0.49997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00500" y="1368152"/>
          <a:ext cx="2376264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Какие лампы используете?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0.22277</cdr:x>
      <cdr:y>0.76252</cdr:y>
    </cdr:from>
    <cdr:to>
      <cdr:x>0.3386</cdr:x>
      <cdr:y>0.82272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180" y="2736304"/>
          <a:ext cx="8423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В ЖЭК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0.69876</cdr:x>
      <cdr:y>0.36814</cdr:y>
    </cdr:from>
    <cdr:to>
      <cdr:x>0.98996</cdr:x>
      <cdr:y>0.60189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10920" y="1440160"/>
          <a:ext cx="2088232" cy="914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Какое вещество находится </a:t>
          </a:r>
        </a:p>
        <a:p xmlns:a="http://schemas.openxmlformats.org/drawingml/2006/main">
          <a:r>
            <a:rPr lang="ru-RU" sz="1100" b="1" dirty="0" smtClean="0"/>
            <a:t>в энергосберегающих лампах?</a:t>
          </a:r>
          <a:endParaRPr lang="ru-RU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020F-6439-4C80-9C05-00A4DE043361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24F1-5D81-49C8-9A8C-182F0F07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______Microsoft_PowerPoint1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co74.com/img/recycling-lamps/oil-was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" y="-1"/>
            <a:ext cx="11357051" cy="68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b="1" dirty="0" smtClean="0"/>
              <a:t>Проблемы утилизации энергосберегающих ламп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tumblr_static_6x8jg19cq58gkwgw8o0c8g0c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amp_musor_350x350.jpg"/>
          <p:cNvPicPr>
            <a:picLocks noChangeAspect="1"/>
          </p:cNvPicPr>
          <p:nvPr/>
        </p:nvPicPr>
        <p:blipFill>
          <a:blip r:embed="rId3" cstate="print"/>
          <a:srcRect l="4651" t="2326" r="4651" b="2325"/>
          <a:stretch>
            <a:fillRect/>
          </a:stretch>
        </p:blipFill>
        <p:spPr>
          <a:xfrm>
            <a:off x="2000232" y="285728"/>
            <a:ext cx="4984984" cy="524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88" y="5619750"/>
            <a:ext cx="8229600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 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Избавляться от них обычным для прочих бытовых отходов способом </a:t>
            </a:r>
            <a:r>
              <a:rPr kumimoji="0" lang="ru-RU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нельзя</a:t>
            </a: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6" descr="lum235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719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i (3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3990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5248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55bafc6ee5ee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929066"/>
            <a:ext cx="40719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abriola" pitchFamily="82" charset="0"/>
              </a:rPr>
              <a:t>Последствия избавления от них обычным способом </a:t>
            </a:r>
            <a:endParaRPr lang="ru-RU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 descr="aHR0cDovL3d3dy50dm95cmViZW5vay5ydS9pbWFnZXMvcHJlc2VudGF0aW9uL25pY2UvYi8wMTUuanB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err="1" smtClean="0"/>
              <a:t>Демеркуризация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Основной метод </a:t>
            </a:r>
            <a:r>
              <a:rPr lang="ru-RU" sz="2400" b="1" dirty="0" smtClean="0">
                <a:solidFill>
                  <a:srgbClr val="FF0000"/>
                </a:solidFill>
              </a:rPr>
              <a:t>утилизации ртутьсодержащих отходов</a:t>
            </a:r>
            <a:r>
              <a:rPr lang="ru-RU" sz="2400" dirty="0" smtClean="0"/>
              <a:t>, включая в себя энергосберегающие лампы и ртутные термометры –</a:t>
            </a:r>
            <a:r>
              <a:rPr lang="ru-RU" sz="2400" dirty="0" smtClean="0">
                <a:solidFill>
                  <a:srgbClr val="00B050"/>
                </a:solidFill>
              </a:rPr>
              <a:t> </a:t>
            </a:r>
            <a:r>
              <a:rPr lang="ru-RU" sz="2400" b="1" dirty="0" err="1" smtClean="0">
                <a:solidFill>
                  <a:srgbClr val="00B050"/>
                </a:solidFill>
              </a:rPr>
              <a:t>демеркуризация</a:t>
            </a:r>
            <a:r>
              <a:rPr lang="ru-RU" sz="2400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7" name="Рисунок 6" descr="Pererabotka-rutnyih-l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551018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2bac0a0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agryaznenie-vody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6929486" cy="13906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214686"/>
            <a:ext cx="707236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2bac0a07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00100" y="1214422"/>
          <a:ext cx="7258050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4" imgW="4569445" imgH="3426611" progId="PowerPoint.Slide.12">
                  <p:embed/>
                </p:oleObj>
              </mc:Choice>
              <mc:Fallback>
                <p:oleObj name="Слайд" r:id="rId4" imgW="4569445" imgH="3426611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14422"/>
                        <a:ext cx="7258050" cy="537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Зеленый, синий, фон, 1920x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8596" y="248334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Результаты опроса в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</a:rPr>
              <a:t>2018 </a:t>
            </a: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году</a:t>
            </a:r>
          </a:p>
        </p:txBody>
      </p:sp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62197"/>
              </p:ext>
            </p:extLst>
          </p:nvPr>
        </p:nvGraphicFramePr>
        <p:xfrm>
          <a:off x="1079612" y="908720"/>
          <a:ext cx="6984776" cy="374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6613" y="3995812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+mj-lt"/>
                <a:cs typeface="Times New Roman" pitchFamily="18" charset="0"/>
              </a:rPr>
              <a:t>Н</a:t>
            </a:r>
            <a:r>
              <a:rPr lang="ru-RU" sz="900" b="1" dirty="0" smtClean="0">
                <a:latin typeface="+mj-lt"/>
                <a:cs typeface="Times New Roman" pitchFamily="18" charset="0"/>
              </a:rPr>
              <a:t>акаливания</a:t>
            </a:r>
            <a:endParaRPr lang="ru-RU" sz="9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94743"/>
              </p:ext>
            </p:extLst>
          </p:nvPr>
        </p:nvGraphicFramePr>
        <p:xfrm>
          <a:off x="1187624" y="4869160"/>
          <a:ext cx="6768752" cy="1656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249"/>
                <a:gridCol w="2139604"/>
                <a:gridCol w="1636899"/>
              </a:tblGrid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Опрошено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Энергосберегающие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68.95%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Светодиодные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01</a:t>
                      </a: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Накаливания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04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Зеленый, синий, фон, 1920x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49423"/>
              </p:ext>
            </p:extLst>
          </p:nvPr>
        </p:nvGraphicFramePr>
        <p:xfrm>
          <a:off x="935596" y="764704"/>
          <a:ext cx="7272808" cy="358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00993"/>
              </p:ext>
            </p:extLst>
          </p:nvPr>
        </p:nvGraphicFramePr>
        <p:xfrm>
          <a:off x="899592" y="4581128"/>
          <a:ext cx="7344816" cy="1656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7979"/>
                <a:gridCol w="1751333"/>
                <a:gridCol w="1745504"/>
              </a:tblGrid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опрошено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выбрасываете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ru-RU" sz="1400">
                          <a:effectLst/>
                        </a:rPr>
                        <a:t>95%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ЖЭК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8.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6%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Мусорный контейнер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9.89%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Зеленый, синий, фон, 1920x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34236"/>
              </p:ext>
            </p:extLst>
          </p:nvPr>
        </p:nvGraphicFramePr>
        <p:xfrm>
          <a:off x="899592" y="4653138"/>
          <a:ext cx="7128791" cy="1784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3970"/>
                <a:gridCol w="1739813"/>
                <a:gridCol w="1835008"/>
              </a:tblGrid>
              <a:tr h="29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опрошено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Ацетон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Ртуть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79.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r>
                        <a:rPr lang="ru-RU" sz="1400">
                          <a:effectLst/>
                        </a:rPr>
                        <a:t>8%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Плутоний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3.</a:t>
                      </a:r>
                      <a:r>
                        <a:rPr lang="en-US" sz="1400">
                          <a:effectLst/>
                        </a:rPr>
                        <a:t>18</a:t>
                      </a: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Гелий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.69 %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32070"/>
              </p:ext>
            </p:extLst>
          </p:nvPr>
        </p:nvGraphicFramePr>
        <p:xfrm>
          <a:off x="857224" y="620688"/>
          <a:ext cx="7171160" cy="391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3929058" cy="2286016"/>
          </a:xfrm>
          <a:prstGeom prst="rect">
            <a:avLst/>
          </a:prstGeom>
        </p:spPr>
      </p:pic>
      <p:pic>
        <p:nvPicPr>
          <p:cNvPr id="6" name="Рисунок 5" descr="энергосберегающие-лампы-характеристики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4000528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200024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Экономия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57200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Освещенность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2bac0a07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pic>
        <p:nvPicPr>
          <p:cNvPr id="5" name="Рисунок 4" descr="rty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857760"/>
            <a:ext cx="3214710" cy="1785950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14356"/>
            <a:ext cx="3214710" cy="1928826"/>
          </a:xfrm>
          <a:prstGeom prst="rect">
            <a:avLst/>
          </a:prstGeom>
        </p:spPr>
      </p:pic>
      <p:pic>
        <p:nvPicPr>
          <p:cNvPr id="7" name="Рисунок 6" descr="razbilas-lamp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3214710" cy="1928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7686" y="51435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Ртуть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107154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Напряжение на глаза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328612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Ненадежность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Book Antiqua" pitchFamily="18" charset="0"/>
              </a:rPr>
              <a:t>Проблема энергосберегающих ламп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5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4386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i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429000"/>
            <a:ext cx="3786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i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 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Количество же ртути может быть различным для разных типов ламп – от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1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25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мг в каждой лампе.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9" name="Рисунок 3" descr="background-images-for-photos-3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625" y="0"/>
            <a:ext cx="82915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Проблема энергосберегающих ламп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1" name="Рисунок 5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7610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i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786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i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071966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152400" y="5867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 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Количество же ртути может быть различным для разных типов ламп – от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1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25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мг в каждой лампе.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10" grpId="0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Зеленый, синий, фон, 1920x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Также ртуть есть </a:t>
            </a:r>
          </a:p>
        </p:txBody>
      </p:sp>
      <p:pic>
        <p:nvPicPr>
          <p:cNvPr id="6" name="Содержимое 3" descr="56D3DB70F939434E83A9EF93CADEF72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285860"/>
            <a:ext cx="3786214" cy="2534817"/>
          </a:xfrm>
        </p:spPr>
      </p:pic>
      <p:pic>
        <p:nvPicPr>
          <p:cNvPr id="7" name="Рисунок 4" descr="CFL-S-T2-220-240V-15W-E27_ON_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75"/>
            <a:ext cx="39068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o.888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" y="3786188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i (5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9" y="3857625"/>
            <a:ext cx="39290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решили проверить, действительно ли есть в энергосберегающих лапах ртуть?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2229766"/>
            <a:ext cx="440283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ходе проверки было выяснено, что ртуть находиться в лампе. Мы разбили лампу, поместили её в пакет с фильтровальной бумагой. Бумага окрасилась, значит ртуть присутствует</a:t>
            </a:r>
            <a:endParaRPr lang="ru-RU" sz="2400" dirty="0"/>
          </a:p>
        </p:txBody>
      </p:sp>
      <p:pic>
        <p:nvPicPr>
          <p:cNvPr id="5" name="Picture 2" descr="https://pp.userapi.com/c841328/v841328140/7692b/Z1zHfkq4g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55" y="2204864"/>
            <a:ext cx="3058215" cy="40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46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175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Проблемы утилизации энергосберегающих ламп</vt:lpstr>
      <vt:lpstr>Результаты опроса в 2018 году</vt:lpstr>
      <vt:lpstr>Презентация PowerPoint</vt:lpstr>
      <vt:lpstr>Презентация PowerPoint</vt:lpstr>
      <vt:lpstr>Плюсы</vt:lpstr>
      <vt:lpstr>Минусы</vt:lpstr>
      <vt:lpstr>Проблема энергосберегающих ламп </vt:lpstr>
      <vt:lpstr>Также ртуть есть </vt:lpstr>
      <vt:lpstr>Мы решили проверить, действительно ли есть в энергосберегающих лапах ртуть?</vt:lpstr>
      <vt:lpstr>Презентация PowerPoint</vt:lpstr>
      <vt:lpstr>Последствия избавления от них обычным способом </vt:lpstr>
      <vt:lpstr>Демеркуризация </vt:lpstr>
      <vt:lpstr>Презентация PowerPoint</vt:lpstr>
      <vt:lpstr>Вывод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утилизации энергосберегающих ламп</dc:title>
  <dc:creator>nikita</dc:creator>
  <cp:lastModifiedBy>Nikita</cp:lastModifiedBy>
  <cp:revision>11</cp:revision>
  <dcterms:created xsi:type="dcterms:W3CDTF">2016-04-28T18:06:21Z</dcterms:created>
  <dcterms:modified xsi:type="dcterms:W3CDTF">2018-12-08T13:27:58Z</dcterms:modified>
</cp:coreProperties>
</file>